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12801600" cy="9601200" type="A3"/>
  <p:notesSz cx="6797675" cy="9926638"/>
  <p:defaultTextStyle>
    <a:defPPr>
      <a:defRPr lang="fr-FR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92" y="-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6167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l">
              <a:defRPr sz="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530" y="0"/>
            <a:ext cx="2946058" cy="496167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r">
              <a:defRPr sz="800"/>
            </a:lvl1pPr>
          </a:lstStyle>
          <a:p>
            <a:fld id="{5081BF6C-DF6E-4876-9BA8-6CF713DF7A1E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975" tIns="31487" rIns="62975" bIns="3148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42" y="4714687"/>
            <a:ext cx="5438792" cy="4467700"/>
          </a:xfrm>
          <a:prstGeom prst="rect">
            <a:avLst/>
          </a:prstGeom>
        </p:spPr>
        <p:txBody>
          <a:bodyPr vert="horz" lIns="62975" tIns="31487" rIns="62975" bIns="31487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275"/>
            <a:ext cx="2946058" cy="496167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l">
              <a:defRPr sz="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530" y="9428275"/>
            <a:ext cx="2946058" cy="496167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r">
              <a:defRPr sz="800"/>
            </a:lvl1pPr>
          </a:lstStyle>
          <a:p>
            <a:fld id="{233747DA-A4AC-47D5-8DF3-97009009F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144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Animation : </a:t>
            </a:r>
            <a:r>
              <a:rPr lang="fr-FR" dirty="0" err="1" smtClean="0"/>
              <a:t>Katell</a:t>
            </a:r>
            <a:r>
              <a:rPr lang="fr-FR" dirty="0" smtClean="0"/>
              <a:t> Crépon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747DA-A4AC-47D5-8DF3-97009009F99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987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Animation : Francis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Fleurat</a:t>
            </a:r>
            <a:r>
              <a:rPr lang="fr-FR" baseline="0" dirty="0" smtClean="0"/>
              <a:t>-Lessard et Jean-Michel Savoie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747DA-A4AC-47D5-8DF3-97009009F99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03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Animation : Marie-Pierre Leblanc et Emilie </a:t>
            </a:r>
            <a:r>
              <a:rPr lang="fr-FR" smtClean="0"/>
              <a:t>Donnat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747DA-A4AC-47D5-8DF3-97009009F99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746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Animation</a:t>
            </a:r>
            <a:r>
              <a:rPr lang="fr-FR" baseline="0" dirty="0" smtClean="0"/>
              <a:t> : François </a:t>
            </a:r>
            <a:r>
              <a:rPr lang="fr-FR" baseline="0" dirty="0" err="1" smtClean="0"/>
              <a:t>Brionnet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747DA-A4AC-47D5-8DF3-97009009F99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5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233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81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53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56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45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13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08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57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44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8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94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796AD-9BDC-48D8-A944-642815E7606C}" type="datetimeFigureOut">
              <a:rPr lang="fr-FR" smtClean="0"/>
              <a:t>13/06/2014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4C203-33D8-49A7-9103-AA7AAD683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49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40080" y="120080"/>
            <a:ext cx="11521440" cy="81570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</a:rPr>
              <a:t>Consignes pour le brainstorming</a:t>
            </a:r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24136" y="1056184"/>
            <a:ext cx="12025336" cy="8352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b="1" dirty="0" smtClean="0"/>
              <a:t>Complétez le diagramme en « arêtes de poisson » </a:t>
            </a:r>
            <a:r>
              <a:rPr lang="fr-FR" sz="3200" dirty="0" smtClean="0"/>
              <a:t>en vous glissant dans la peau d’un professionnel au profil défini dans l’énoncé, qui doit répondre à la question posée. Les réponses seront classées selon qu’il s’agit de prévention, de surveillance, d’interventions correctives, sans oublier les besoins en formation et le transfert.</a:t>
            </a:r>
          </a:p>
          <a:p>
            <a:pPr marL="0" indent="0">
              <a:buNone/>
            </a:pPr>
            <a:endParaRPr lang="fr-FR" sz="3200" dirty="0" smtClean="0"/>
          </a:p>
          <a:p>
            <a:pPr marL="0" indent="0">
              <a:buNone/>
            </a:pPr>
            <a:r>
              <a:rPr lang="fr-FR" sz="2800" i="1" dirty="0" smtClean="0"/>
              <a:t>          Exemple :</a:t>
            </a:r>
          </a:p>
          <a:p>
            <a:pPr marL="0" indent="0">
              <a:buNone/>
            </a:pPr>
            <a:endParaRPr lang="fr-FR" sz="2800" i="1" dirty="0"/>
          </a:p>
          <a:p>
            <a:pPr marL="0" indent="0">
              <a:buNone/>
            </a:pPr>
            <a:endParaRPr lang="fr-FR" sz="2800" i="1" dirty="0" smtClean="0"/>
          </a:p>
          <a:p>
            <a:pPr marL="0" indent="0">
              <a:buNone/>
            </a:pPr>
            <a:endParaRPr lang="fr-FR" sz="2800" i="1" dirty="0"/>
          </a:p>
          <a:p>
            <a:pPr marL="0" indent="0">
              <a:buNone/>
            </a:pPr>
            <a:endParaRPr lang="fr-FR" sz="2800" i="1" dirty="0" smtClean="0"/>
          </a:p>
          <a:p>
            <a:pPr marL="0" indent="0">
              <a:buNone/>
            </a:pPr>
            <a:endParaRPr lang="fr-FR" sz="2800" i="1" dirty="0"/>
          </a:p>
          <a:p>
            <a:pPr marL="0" indent="0">
              <a:buNone/>
            </a:pPr>
            <a:endParaRPr lang="fr-FR" sz="2800" i="1" dirty="0" smtClean="0"/>
          </a:p>
          <a:p>
            <a:pPr marL="0" indent="0">
              <a:buNone/>
            </a:pPr>
            <a:endParaRPr lang="fr-FR" sz="2800" i="1" dirty="0"/>
          </a:p>
          <a:p>
            <a:pPr marL="0" indent="0">
              <a:buNone/>
            </a:pPr>
            <a:endParaRPr lang="fr-FR" sz="3000" dirty="0" smtClean="0"/>
          </a:p>
        </p:txBody>
      </p:sp>
      <p:grpSp>
        <p:nvGrpSpPr>
          <p:cNvPr id="2" name="Groupe 1"/>
          <p:cNvGrpSpPr/>
          <p:nvPr/>
        </p:nvGrpSpPr>
        <p:grpSpPr>
          <a:xfrm>
            <a:off x="3016424" y="4368552"/>
            <a:ext cx="9361943" cy="4176464"/>
            <a:chOff x="3016424" y="3864496"/>
            <a:chExt cx="9361943" cy="4176464"/>
          </a:xfrm>
        </p:grpSpPr>
        <p:grpSp>
          <p:nvGrpSpPr>
            <p:cNvPr id="33" name="Groupe 32"/>
            <p:cNvGrpSpPr/>
            <p:nvPr/>
          </p:nvGrpSpPr>
          <p:grpSpPr>
            <a:xfrm>
              <a:off x="3016424" y="3864496"/>
              <a:ext cx="9361943" cy="4176464"/>
              <a:chOff x="2944416" y="3144416"/>
              <a:chExt cx="9361943" cy="4176464"/>
            </a:xfrm>
          </p:grpSpPr>
          <p:grpSp>
            <p:nvGrpSpPr>
              <p:cNvPr id="6" name="Groupe 5"/>
              <p:cNvGrpSpPr/>
              <p:nvPr/>
            </p:nvGrpSpPr>
            <p:grpSpPr>
              <a:xfrm>
                <a:off x="3214220" y="3288432"/>
                <a:ext cx="9092139" cy="3931080"/>
                <a:chOff x="1" y="2481942"/>
                <a:chExt cx="12722610" cy="6848657"/>
              </a:xfrm>
            </p:grpSpPr>
            <p:sp>
              <p:nvSpPr>
                <p:cNvPr id="7" name="Flèche droite 6"/>
                <p:cNvSpPr/>
                <p:nvPr/>
              </p:nvSpPr>
              <p:spPr>
                <a:xfrm>
                  <a:off x="1" y="4767270"/>
                  <a:ext cx="10634870" cy="1411357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28016" tIns="64008" rIns="128016" bIns="64008" spcCol="0"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" name="ZoneTexte 7"/>
                <p:cNvSpPr txBox="1"/>
                <p:nvPr/>
              </p:nvSpPr>
              <p:spPr>
                <a:xfrm>
                  <a:off x="10202332" y="4740061"/>
                  <a:ext cx="2520279" cy="1297610"/>
                </a:xfrm>
                <a:prstGeom prst="rect">
                  <a:avLst/>
                </a:prstGeom>
                <a:noFill/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2000" b="1" i="1" dirty="0" smtClean="0"/>
                    <a:t>Question</a:t>
                  </a:r>
                </a:p>
                <a:p>
                  <a:pPr algn="ctr"/>
                  <a:r>
                    <a:rPr lang="fr-FR" sz="2000" b="1" i="1" dirty="0" smtClean="0"/>
                    <a:t>posée</a:t>
                  </a:r>
                  <a:endParaRPr lang="fr-FR" sz="2000" b="1" i="1" dirty="0"/>
                </a:p>
              </p:txBody>
            </p:sp>
            <p:cxnSp>
              <p:nvCxnSpPr>
                <p:cNvPr id="9" name="Connecteur droit avec flèche 8"/>
                <p:cNvCxnSpPr>
                  <a:stCxn id="10" idx="2"/>
                </p:cNvCxnSpPr>
                <p:nvPr/>
              </p:nvCxnSpPr>
              <p:spPr>
                <a:xfrm>
                  <a:off x="2973219" y="3149119"/>
                  <a:ext cx="1411357" cy="1864112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ZoneTexte 9"/>
                <p:cNvSpPr txBox="1"/>
                <p:nvPr/>
              </p:nvSpPr>
              <p:spPr>
                <a:xfrm>
                  <a:off x="1965108" y="2494953"/>
                  <a:ext cx="2016223" cy="65416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95000"/>
                      <a:satMod val="105000"/>
                    </a:schemeClr>
                  </a:solidFill>
                  <a:prstDash val="sysDot"/>
                </a:ln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1600" dirty="0" smtClean="0"/>
                    <a:t>PREVENTION</a:t>
                  </a:r>
                  <a:endParaRPr lang="fr-FR" sz="1600" dirty="0"/>
                </a:p>
              </p:txBody>
            </p:sp>
            <p:sp>
              <p:nvSpPr>
                <p:cNvPr id="11" name="ZoneTexte 10"/>
                <p:cNvSpPr txBox="1"/>
                <p:nvPr/>
              </p:nvSpPr>
              <p:spPr>
                <a:xfrm>
                  <a:off x="5795935" y="2481942"/>
                  <a:ext cx="2237039" cy="65416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95000"/>
                      <a:satMod val="105000"/>
                    </a:schemeClr>
                  </a:solidFill>
                  <a:prstDash val="sysDot"/>
                </a:ln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1600" dirty="0" smtClean="0"/>
                    <a:t>SURVEILLANCE</a:t>
                  </a:r>
                  <a:endParaRPr lang="fr-FR" sz="1600" dirty="0"/>
                </a:p>
              </p:txBody>
            </p:sp>
            <p:sp>
              <p:nvSpPr>
                <p:cNvPr id="12" name="ZoneTexte 11"/>
                <p:cNvSpPr txBox="1"/>
                <p:nvPr/>
              </p:nvSpPr>
              <p:spPr>
                <a:xfrm>
                  <a:off x="238475" y="7978459"/>
                  <a:ext cx="2445153" cy="1083130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95000"/>
                      <a:satMod val="105000"/>
                    </a:schemeClr>
                  </a:solidFill>
                  <a:prstDash val="sysDot"/>
                </a:ln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1600" dirty="0" smtClean="0"/>
                    <a:t>INTERVENTIONS CORRECTIVES</a:t>
                  </a:r>
                  <a:endParaRPr lang="fr-FR" sz="1600" dirty="0"/>
                </a:p>
              </p:txBody>
            </p:sp>
            <p:sp>
              <p:nvSpPr>
                <p:cNvPr id="13" name="ZoneTexte 12"/>
                <p:cNvSpPr txBox="1"/>
                <p:nvPr/>
              </p:nvSpPr>
              <p:spPr>
                <a:xfrm>
                  <a:off x="3779709" y="7925747"/>
                  <a:ext cx="2016223" cy="1404852"/>
                </a:xfrm>
                <a:prstGeom prst="rect">
                  <a:avLst/>
                </a:prstGeom>
                <a:noFill/>
                <a:ln w="25400">
                  <a:solidFill>
                    <a:srgbClr val="00B050"/>
                  </a:solidFill>
                  <a:prstDash val="sysDot"/>
                </a:ln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1600" dirty="0" smtClean="0"/>
                    <a:t>FORMATION</a:t>
                  </a:r>
                </a:p>
                <a:p>
                  <a:pPr algn="ctr"/>
                  <a:r>
                    <a:rPr lang="fr-FR" sz="1400" dirty="0"/>
                    <a:t>(initiale, continue)</a:t>
                  </a:r>
                </a:p>
              </p:txBody>
            </p:sp>
            <p:sp>
              <p:nvSpPr>
                <p:cNvPr id="14" name="ZoneTexte 13"/>
                <p:cNvSpPr txBox="1"/>
                <p:nvPr/>
              </p:nvSpPr>
              <p:spPr>
                <a:xfrm>
                  <a:off x="7005667" y="7872572"/>
                  <a:ext cx="2318658" cy="1404852"/>
                </a:xfrm>
                <a:prstGeom prst="rect">
                  <a:avLst/>
                </a:prstGeom>
                <a:noFill/>
                <a:ln w="25400">
                  <a:solidFill>
                    <a:srgbClr val="00B050"/>
                  </a:solidFill>
                  <a:prstDash val="sysDot"/>
                </a:ln>
              </p:spPr>
              <p:txBody>
                <a:bodyPr wrap="square" lIns="128016" tIns="64008" rIns="128016" bIns="64008" rtlCol="0">
                  <a:spAutoFit/>
                </a:bodyPr>
                <a:lstStyle/>
                <a:p>
                  <a:pPr algn="ctr"/>
                  <a:r>
                    <a:rPr lang="fr-FR" sz="1600" dirty="0" smtClean="0"/>
                    <a:t>TRANSFERT </a:t>
                  </a:r>
                  <a:r>
                    <a:rPr lang="fr-FR" sz="1400" dirty="0"/>
                    <a:t>(vers les professionnels, le conseil, etc.)</a:t>
                  </a:r>
                </a:p>
              </p:txBody>
            </p:sp>
            <p:cxnSp>
              <p:nvCxnSpPr>
                <p:cNvPr id="15" name="Connecteur droit avec flèche 14"/>
                <p:cNvCxnSpPr>
                  <a:stCxn id="11" idx="2"/>
                </p:cNvCxnSpPr>
                <p:nvPr/>
              </p:nvCxnSpPr>
              <p:spPr>
                <a:xfrm>
                  <a:off x="6914455" y="3136109"/>
                  <a:ext cx="1401758" cy="1869617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>
                  <a:stCxn id="13" idx="0"/>
                </p:cNvCxnSpPr>
                <p:nvPr/>
              </p:nvCxnSpPr>
              <p:spPr>
                <a:xfrm flipV="1">
                  <a:off x="4787820" y="5872477"/>
                  <a:ext cx="1411357" cy="2053270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avec flèche 16"/>
                <p:cNvCxnSpPr/>
                <p:nvPr/>
              </p:nvCxnSpPr>
              <p:spPr>
                <a:xfrm flipV="1">
                  <a:off x="8265809" y="5847563"/>
                  <a:ext cx="1411357" cy="2025008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/>
                <p:cNvCxnSpPr/>
                <p:nvPr/>
              </p:nvCxnSpPr>
              <p:spPr>
                <a:xfrm flipV="1">
                  <a:off x="1461051" y="5909523"/>
                  <a:ext cx="1411357" cy="2068934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Connecteur droit avec flèche 19"/>
              <p:cNvCxnSpPr/>
              <p:nvPr/>
            </p:nvCxnSpPr>
            <p:spPr>
              <a:xfrm>
                <a:off x="4834668" y="4080520"/>
                <a:ext cx="77404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20"/>
              <p:cNvCxnSpPr/>
              <p:nvPr/>
            </p:nvCxnSpPr>
            <p:spPr>
              <a:xfrm>
                <a:off x="7840960" y="4232920"/>
                <a:ext cx="77404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/>
              <p:cNvCxnSpPr/>
              <p:nvPr/>
            </p:nvCxnSpPr>
            <p:spPr>
              <a:xfrm>
                <a:off x="6544816" y="5520680"/>
                <a:ext cx="77404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avec flèche 22"/>
              <p:cNvCxnSpPr/>
              <p:nvPr/>
            </p:nvCxnSpPr>
            <p:spPr>
              <a:xfrm>
                <a:off x="5117764" y="4440560"/>
                <a:ext cx="77404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avec flèche 23"/>
              <p:cNvCxnSpPr/>
              <p:nvPr/>
            </p:nvCxnSpPr>
            <p:spPr>
              <a:xfrm>
                <a:off x="3988616" y="5773790"/>
                <a:ext cx="77404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avec flèche 24"/>
              <p:cNvCxnSpPr/>
              <p:nvPr/>
            </p:nvCxnSpPr>
            <p:spPr>
              <a:xfrm flipH="1">
                <a:off x="4663814" y="6096744"/>
                <a:ext cx="81092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avec flèche 27"/>
              <p:cNvCxnSpPr/>
              <p:nvPr/>
            </p:nvCxnSpPr>
            <p:spPr>
              <a:xfrm flipH="1">
                <a:off x="5942167" y="4168106"/>
                <a:ext cx="81092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avec flèche 28"/>
              <p:cNvCxnSpPr/>
              <p:nvPr/>
            </p:nvCxnSpPr>
            <p:spPr>
              <a:xfrm flipH="1">
                <a:off x="7179648" y="5849615"/>
                <a:ext cx="81092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avec flèche 29"/>
              <p:cNvCxnSpPr/>
              <p:nvPr/>
            </p:nvCxnSpPr>
            <p:spPr>
              <a:xfrm flipH="1">
                <a:off x="8549473" y="3864496"/>
                <a:ext cx="81092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30"/>
              <p:cNvCxnSpPr/>
              <p:nvPr/>
            </p:nvCxnSpPr>
            <p:spPr>
              <a:xfrm flipH="1">
                <a:off x="9785176" y="5728151"/>
                <a:ext cx="81092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2944416" y="3144416"/>
                <a:ext cx="9001000" cy="417646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4" name="ZoneTexte 33"/>
            <p:cNvSpPr txBox="1"/>
            <p:nvPr/>
          </p:nvSpPr>
          <p:spPr>
            <a:xfrm>
              <a:off x="4010286" y="4610766"/>
              <a:ext cx="1206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Nettoyage</a:t>
              </a:r>
              <a:endParaRPr lang="fr-FR" sz="14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7444916" y="4704953"/>
              <a:ext cx="756084" cy="330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.....</a:t>
              </a:r>
              <a:endParaRPr lang="fr-FR" sz="20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6805499" y="4614932"/>
              <a:ext cx="756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.....</a:t>
              </a:r>
              <a:endParaRPr lang="fr-FR" sz="20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3808512" y="4996879"/>
              <a:ext cx="1423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R</a:t>
              </a:r>
              <a:r>
                <a:rPr lang="fr-FR" sz="1400" dirty="0" smtClean="0"/>
                <a:t>efroidissement</a:t>
              </a:r>
              <a:endParaRPr lang="fr-FR" sz="14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9434089" y="4368552"/>
              <a:ext cx="2079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Silothermométrie</a:t>
              </a:r>
              <a:endParaRPr lang="fr-FR" sz="1400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3304456" y="6293023"/>
              <a:ext cx="756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gazage</a:t>
              </a:r>
              <a:endParaRPr lang="fr-FR" sz="14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531182" y="6548820"/>
              <a:ext cx="756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.....</a:t>
              </a:r>
              <a:endParaRPr lang="fr-FR" sz="20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501976" y="5936064"/>
              <a:ext cx="13231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Techniques de conservation</a:t>
              </a:r>
              <a:endParaRPr lang="fr-FR" sz="14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8026989" y="6301400"/>
              <a:ext cx="756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.....</a:t>
              </a:r>
              <a:endParaRPr lang="fr-FR" sz="20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10653490" y="6251793"/>
              <a:ext cx="13639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Démonstrations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050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53751" y="39800"/>
            <a:ext cx="11679697" cy="1421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pPr algn="just"/>
            <a:r>
              <a:rPr lang="fr-FR" sz="2800" b="1" dirty="0" smtClean="0">
                <a:sym typeface="Wingdings"/>
              </a:rPr>
              <a:t></a:t>
            </a:r>
            <a:r>
              <a:rPr lang="fr-FR" sz="2800" b="1" dirty="0">
                <a:sym typeface="Wingdings"/>
              </a:rPr>
              <a:t> </a:t>
            </a:r>
            <a:r>
              <a:rPr lang="fr-FR" sz="2800" b="1" dirty="0" smtClean="0"/>
              <a:t>Dans </a:t>
            </a:r>
            <a:r>
              <a:rPr lang="fr-FR" sz="2800" b="1" dirty="0"/>
              <a:t>la peau ...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d’un organisme stockeur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conventionnel (coopérative)   	                       d’une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grande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région productrice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de grandes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cultures,    	</a:t>
            </a:r>
            <a:r>
              <a:rPr lang="fr-FR" sz="2800" b="1" smtClean="0">
                <a:solidFill>
                  <a:schemeClr val="accent6">
                    <a:lumMod val="75000"/>
                  </a:schemeClr>
                </a:solidFill>
              </a:rPr>
              <a:t>                       confronté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à des marchés de gamme ou à l’export </a:t>
            </a:r>
            <a:endParaRPr lang="fr-F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" y="1632248"/>
            <a:ext cx="9065095" cy="51398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fr-FR" b="1" i="1" dirty="0" smtClean="0"/>
              <a:t>Quelles sont les principales difficultés  actuellement rencontrées ...</a:t>
            </a:r>
            <a:endParaRPr lang="fr-FR" b="1" i="1" dirty="0"/>
          </a:p>
        </p:txBody>
      </p:sp>
      <p:grpSp>
        <p:nvGrpSpPr>
          <p:cNvPr id="37" name="Groupe 36"/>
          <p:cNvGrpSpPr/>
          <p:nvPr/>
        </p:nvGrpSpPr>
        <p:grpSpPr>
          <a:xfrm>
            <a:off x="1" y="2338323"/>
            <a:ext cx="12892309" cy="7262877"/>
            <a:chOff x="1" y="2199029"/>
            <a:chExt cx="12892309" cy="7262877"/>
          </a:xfrm>
        </p:grpSpPr>
        <p:sp>
          <p:nvSpPr>
            <p:cNvPr id="2" name="Flèche droite 1"/>
            <p:cNvSpPr/>
            <p:nvPr/>
          </p:nvSpPr>
          <p:spPr>
            <a:xfrm>
              <a:off x="1" y="4815342"/>
              <a:ext cx="10634870" cy="14113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016" tIns="64008" rIns="128016" bIns="64008" spcCol="0"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0372030" y="4598978"/>
              <a:ext cx="2520280" cy="2052870"/>
            </a:xfrm>
            <a:prstGeom prst="rect">
              <a:avLst/>
            </a:prstGeom>
            <a:noFill/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b="1" i="1" dirty="0" smtClean="0"/>
                <a:t>... pour adapter  ses pratiques de stockage aux cahiers des charges ?</a:t>
              </a:r>
              <a:endParaRPr lang="fr-FR" b="1" i="1" dirty="0"/>
            </a:p>
          </p:txBody>
        </p:sp>
        <p:cxnSp>
          <p:nvCxnSpPr>
            <p:cNvPr id="7" name="Connecteur droit avec flèche 6"/>
            <p:cNvCxnSpPr>
              <a:stCxn id="15" idx="2"/>
            </p:cNvCxnSpPr>
            <p:nvPr/>
          </p:nvCxnSpPr>
          <p:spPr>
            <a:xfrm>
              <a:off x="2973220" y="3020792"/>
              <a:ext cx="1636946" cy="2033005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1965108" y="2199029"/>
              <a:ext cx="2016223" cy="821763"/>
            </a:xfrm>
            <a:prstGeom prst="rect">
              <a:avLst/>
            </a:prstGeom>
            <a:noFill/>
            <a:ln w="25400">
              <a:solidFill>
                <a:schemeClr val="accent1">
                  <a:shade val="95000"/>
                  <a:satMod val="105000"/>
                </a:schemeClr>
              </a:solidFill>
              <a:prstDash val="sysDot"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sz="2000" dirty="0" smtClean="0"/>
                <a:t>En matière de </a:t>
              </a:r>
              <a:r>
                <a:rPr lang="fr-FR" dirty="0" smtClean="0"/>
                <a:t>PREVENTION</a:t>
              </a:r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5795935" y="2199029"/>
              <a:ext cx="2237039" cy="821763"/>
            </a:xfrm>
            <a:prstGeom prst="rect">
              <a:avLst/>
            </a:prstGeom>
            <a:noFill/>
            <a:ln w="25400">
              <a:solidFill>
                <a:schemeClr val="accent1">
                  <a:shade val="95000"/>
                  <a:satMod val="105000"/>
                </a:schemeClr>
              </a:solidFill>
              <a:prstDash val="sysDot"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sz="2000" dirty="0"/>
                <a:t>En matière de </a:t>
              </a:r>
              <a:r>
                <a:rPr lang="fr-FR" dirty="0" smtClean="0"/>
                <a:t>SURVEILLANCE</a:t>
              </a:r>
              <a:endParaRPr lang="fr-FR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38475" y="7978458"/>
              <a:ext cx="2445152" cy="1206484"/>
            </a:xfrm>
            <a:prstGeom prst="rect">
              <a:avLst/>
            </a:prstGeom>
            <a:noFill/>
            <a:ln w="25400">
              <a:solidFill>
                <a:schemeClr val="accent1">
                  <a:shade val="95000"/>
                  <a:satMod val="105000"/>
                </a:schemeClr>
              </a:solidFill>
              <a:prstDash val="sysDot"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sz="2000" dirty="0"/>
                <a:t>En matière </a:t>
              </a:r>
              <a:r>
                <a:rPr lang="fr-FR" sz="2000" dirty="0" smtClean="0"/>
                <a:t>d’ </a:t>
              </a:r>
              <a:r>
                <a:rPr lang="fr-FR" dirty="0" smtClean="0"/>
                <a:t>INTERVENTIONS CORRECTIVES</a:t>
              </a:r>
              <a:endParaRPr lang="fr-FR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664497" y="8007667"/>
              <a:ext cx="2376264" cy="1160318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ysDot"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sz="2000" dirty="0"/>
                <a:t>En matière de </a:t>
              </a:r>
              <a:r>
                <a:rPr lang="fr-FR" dirty="0" smtClean="0"/>
                <a:t>FORMATION</a:t>
              </a:r>
            </a:p>
            <a:p>
              <a:pPr algn="ctr"/>
              <a:r>
                <a:rPr lang="fr-FR" sz="2000" dirty="0"/>
                <a:t>(initiale, continue)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6832848" y="8024589"/>
              <a:ext cx="2844318" cy="143731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ysDot"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pPr algn="ctr"/>
              <a:r>
                <a:rPr lang="fr-FR" sz="2000" dirty="0"/>
                <a:t>En matière de </a:t>
              </a:r>
              <a:r>
                <a:rPr lang="fr-FR" dirty="0" smtClean="0"/>
                <a:t>TRANSFERT         </a:t>
              </a:r>
              <a:r>
                <a:rPr lang="fr-FR" sz="2000" dirty="0" smtClean="0"/>
                <a:t>(</a:t>
              </a:r>
              <a:r>
                <a:rPr lang="fr-FR" sz="2000" dirty="0"/>
                <a:t>vers les professionnels, le conseil, etc.)</a:t>
              </a:r>
            </a:p>
          </p:txBody>
        </p:sp>
        <p:cxnSp>
          <p:nvCxnSpPr>
            <p:cNvPr id="22" name="Connecteur droit avec flèche 21"/>
            <p:cNvCxnSpPr>
              <a:stCxn id="17" idx="2"/>
            </p:cNvCxnSpPr>
            <p:nvPr/>
          </p:nvCxnSpPr>
          <p:spPr>
            <a:xfrm>
              <a:off x="6914455" y="3020792"/>
              <a:ext cx="1862609" cy="2033005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stCxn id="19" idx="0"/>
            </p:cNvCxnSpPr>
            <p:nvPr/>
          </p:nvCxnSpPr>
          <p:spPr>
            <a:xfrm flipV="1">
              <a:off x="4852629" y="5957595"/>
              <a:ext cx="1346549" cy="205007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>
              <a:stCxn id="20" idx="0"/>
            </p:cNvCxnSpPr>
            <p:nvPr/>
          </p:nvCxnSpPr>
          <p:spPr>
            <a:xfrm flipV="1">
              <a:off x="8255007" y="5895635"/>
              <a:ext cx="1422159" cy="2128954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>
              <a:stCxn id="18" idx="0"/>
            </p:cNvCxnSpPr>
            <p:nvPr/>
          </p:nvCxnSpPr>
          <p:spPr>
            <a:xfrm flipV="1">
              <a:off x="1461051" y="5957595"/>
              <a:ext cx="1411357" cy="2020863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avec flèche 7"/>
          <p:cNvCxnSpPr/>
          <p:nvPr/>
        </p:nvCxnSpPr>
        <p:spPr>
          <a:xfrm>
            <a:off x="1875721" y="364847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2423541" y="429654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6284959" y="403660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5795935" y="350445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528592" y="645678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1288232" y="636599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7480920" y="703183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8005842" y="636599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09550" y="3072408"/>
            <a:ext cx="319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Conseil agricole accompagnement des agri</a:t>
            </a:r>
            <a:endParaRPr lang="fr-FR" sz="18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633732" y="6676290"/>
            <a:ext cx="2190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Cible producteurs stockeurs par les OS</a:t>
            </a:r>
            <a:endParaRPr lang="fr-FR" sz="18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355774" y="3288432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T</a:t>
            </a:r>
            <a:r>
              <a:rPr lang="fr-FR" sz="1800" dirty="0" smtClean="0"/>
              <a:t>empérature</a:t>
            </a:r>
            <a:endParaRPr lang="fr-FR" sz="1800" dirty="0"/>
          </a:p>
        </p:txBody>
      </p:sp>
      <p:sp>
        <p:nvSpPr>
          <p:cNvPr id="33" name="ZoneTexte 32"/>
          <p:cNvSpPr txBox="1"/>
          <p:nvPr/>
        </p:nvSpPr>
        <p:spPr>
          <a:xfrm>
            <a:off x="4863174" y="4349253"/>
            <a:ext cx="2560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solidFill>
                  <a:srgbClr val="FF0000"/>
                </a:solidFill>
              </a:rPr>
              <a:t>I</a:t>
            </a:r>
            <a:r>
              <a:rPr lang="fr-FR" sz="1800" b="1" dirty="0" smtClean="0">
                <a:solidFill>
                  <a:srgbClr val="FF0000"/>
                </a:solidFill>
              </a:rPr>
              <a:t>nsectes </a:t>
            </a:r>
            <a:r>
              <a:rPr lang="fr-FR" sz="1800" b="1" dirty="0" smtClean="0">
                <a:solidFill>
                  <a:srgbClr val="FF0000"/>
                </a:solidFill>
              </a:rPr>
              <a:t>(interprétation, seuils d’</a:t>
            </a:r>
            <a:r>
              <a:rPr lang="fr-FR" sz="1800" b="1" dirty="0" err="1" smtClean="0">
                <a:solidFill>
                  <a:srgbClr val="FF0000"/>
                </a:solidFill>
              </a:rPr>
              <a:t>alerte</a:t>
            </a:r>
            <a:r>
              <a:rPr lang="fr-FR" sz="18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OAD</a:t>
            </a:r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56184" y="3999220"/>
            <a:ext cx="192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corps étrangers</a:t>
            </a:r>
            <a:endParaRPr lang="fr-FR" sz="1800" dirty="0"/>
          </a:p>
        </p:txBody>
      </p:sp>
      <p:sp>
        <p:nvSpPr>
          <p:cNvPr id="38" name="ZoneTexte 37"/>
          <p:cNvSpPr txBox="1"/>
          <p:nvPr/>
        </p:nvSpPr>
        <p:spPr>
          <a:xfrm>
            <a:off x="6199178" y="6052478"/>
            <a:ext cx="3297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Méthodes existantes </a:t>
            </a:r>
            <a:r>
              <a:rPr lang="fr-FR" sz="1800" b="1" dirty="0" smtClean="0">
                <a:solidFill>
                  <a:srgbClr val="FF0000"/>
                </a:solidFill>
              </a:rPr>
              <a:t>  </a:t>
            </a:r>
            <a:r>
              <a:rPr lang="fr-FR" sz="1800" dirty="0" smtClean="0"/>
              <a:t>(</a:t>
            </a:r>
            <a:r>
              <a:rPr lang="fr-FR" sz="1800" dirty="0" smtClean="0"/>
              <a:t>Traitement phosphine, chaleur)</a:t>
            </a:r>
            <a:endParaRPr lang="fr-FR" sz="1800" dirty="0"/>
          </a:p>
        </p:txBody>
      </p:sp>
      <p:sp>
        <p:nvSpPr>
          <p:cNvPr id="39" name="ZoneTexte 38"/>
          <p:cNvSpPr txBox="1"/>
          <p:nvPr/>
        </p:nvSpPr>
        <p:spPr>
          <a:xfrm>
            <a:off x="9373994" y="2338323"/>
            <a:ext cx="2715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Poussière (manque connaissances, risques </a:t>
            </a:r>
            <a:r>
              <a:rPr lang="fr-FR" sz="1800" dirty="0" smtClean="0"/>
              <a:t>environnementaux </a:t>
            </a:r>
            <a:r>
              <a:rPr lang="fr-FR" sz="1800" dirty="0" smtClean="0"/>
              <a:t>et opérateur, moyens de limiter, corrections, BP)</a:t>
            </a:r>
            <a:endParaRPr lang="fr-FR" sz="1800" dirty="0"/>
          </a:p>
        </p:txBody>
      </p:sp>
      <p:cxnSp>
        <p:nvCxnSpPr>
          <p:cNvPr id="40" name="Connecteur droit avec flèche 39"/>
          <p:cNvCxnSpPr/>
          <p:nvPr/>
        </p:nvCxnSpPr>
        <p:spPr>
          <a:xfrm>
            <a:off x="3992757" y="724896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3533707" y="780856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96938" y="3999220"/>
            <a:ext cx="84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Ergot,</a:t>
            </a:r>
            <a:endParaRPr lang="fr-FR" sz="1800" dirty="0"/>
          </a:p>
        </p:txBody>
      </p:sp>
      <p:sp>
        <p:nvSpPr>
          <p:cNvPr id="45" name="ZoneTexte 44"/>
          <p:cNvSpPr txBox="1"/>
          <p:nvPr/>
        </p:nvSpPr>
        <p:spPr>
          <a:xfrm>
            <a:off x="553751" y="4791308"/>
            <a:ext cx="351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Échantillonnage (outils, capteurs)</a:t>
            </a:r>
            <a:endParaRPr lang="fr-FR" sz="1800" dirty="0"/>
          </a:p>
        </p:txBody>
      </p:sp>
      <p:sp>
        <p:nvSpPr>
          <p:cNvPr id="46" name="ZoneTexte 45"/>
          <p:cNvSpPr txBox="1"/>
          <p:nvPr/>
        </p:nvSpPr>
        <p:spPr>
          <a:xfrm>
            <a:off x="453088" y="4431268"/>
            <a:ext cx="412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Nettoyage (accessibilité locaux)</a:t>
            </a:r>
            <a:endParaRPr lang="fr-FR" sz="1800" dirty="0"/>
          </a:p>
        </p:txBody>
      </p:sp>
      <p:sp>
        <p:nvSpPr>
          <p:cNvPr id="47" name="ZoneTexte 46"/>
          <p:cNvSpPr txBox="1"/>
          <p:nvPr/>
        </p:nvSpPr>
        <p:spPr>
          <a:xfrm>
            <a:off x="2457954" y="7558780"/>
            <a:ext cx="412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Nettoyage</a:t>
            </a:r>
            <a:endParaRPr lang="fr-FR" sz="1800" dirty="0"/>
          </a:p>
        </p:txBody>
      </p:sp>
      <p:sp>
        <p:nvSpPr>
          <p:cNvPr id="49" name="ZoneTexte 48"/>
          <p:cNvSpPr txBox="1"/>
          <p:nvPr/>
        </p:nvSpPr>
        <p:spPr>
          <a:xfrm>
            <a:off x="139366" y="6606476"/>
            <a:ext cx="17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Equipements</a:t>
            </a:r>
            <a:endParaRPr lang="fr-FR" sz="1800" dirty="0"/>
          </a:p>
        </p:txBody>
      </p:sp>
      <p:sp>
        <p:nvSpPr>
          <p:cNvPr id="50" name="ZoneTexte 49"/>
          <p:cNvSpPr txBox="1"/>
          <p:nvPr/>
        </p:nvSpPr>
        <p:spPr>
          <a:xfrm>
            <a:off x="-132723" y="6113496"/>
            <a:ext cx="170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Stratégies de nettoyage</a:t>
            </a:r>
            <a:endParaRPr lang="fr-FR" sz="1800" dirty="0"/>
          </a:p>
        </p:txBody>
      </p:sp>
      <p:sp>
        <p:nvSpPr>
          <p:cNvPr id="51" name="ZoneTexte 50"/>
          <p:cNvSpPr txBox="1"/>
          <p:nvPr/>
        </p:nvSpPr>
        <p:spPr>
          <a:xfrm>
            <a:off x="155908" y="7322621"/>
            <a:ext cx="196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Ss -équipements </a:t>
            </a:r>
            <a:r>
              <a:rPr lang="fr-FR" sz="1800" dirty="0" smtClean="0"/>
              <a:t>ventilation</a:t>
            </a:r>
            <a:endParaRPr lang="fr-FR" sz="1800" dirty="0"/>
          </a:p>
        </p:txBody>
      </p:sp>
      <p:sp>
        <p:nvSpPr>
          <p:cNvPr id="52" name="ZoneTexte 51"/>
          <p:cNvSpPr txBox="1"/>
          <p:nvPr/>
        </p:nvSpPr>
        <p:spPr>
          <a:xfrm>
            <a:off x="2421767" y="7824936"/>
            <a:ext cx="412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Ventilation</a:t>
            </a:r>
            <a:endParaRPr lang="fr-FR" sz="1800" dirty="0"/>
          </a:p>
        </p:txBody>
      </p:sp>
      <p:sp>
        <p:nvSpPr>
          <p:cNvPr id="53" name="ZoneTexte 52"/>
          <p:cNvSpPr txBox="1"/>
          <p:nvPr/>
        </p:nvSpPr>
        <p:spPr>
          <a:xfrm>
            <a:off x="3870344" y="6136105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OAD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4929832" y="3706693"/>
            <a:ext cx="2601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Échantillonnage (</a:t>
            </a:r>
            <a:r>
              <a:rPr lang="fr-FR" sz="1800" dirty="0" err="1" smtClean="0"/>
              <a:t>myco</a:t>
            </a:r>
            <a:r>
              <a:rPr lang="fr-FR" sz="1800" dirty="0" smtClean="0"/>
              <a:t>)</a:t>
            </a:r>
            <a:endParaRPr lang="fr-FR" sz="1800" dirty="0"/>
          </a:p>
        </p:txBody>
      </p:sp>
      <p:sp>
        <p:nvSpPr>
          <p:cNvPr id="55" name="ZoneTexte 54"/>
          <p:cNvSpPr txBox="1"/>
          <p:nvPr/>
        </p:nvSpPr>
        <p:spPr>
          <a:xfrm>
            <a:off x="10001200" y="728672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Logistique (spé des sites de stockage, approches territoriale et </a:t>
            </a:r>
            <a:r>
              <a:rPr lang="fr-FR" sz="1800" dirty="0" smtClean="0"/>
              <a:t>économique)</a:t>
            </a:r>
            <a:endParaRPr lang="fr-FR" sz="1800" dirty="0"/>
          </a:p>
        </p:txBody>
      </p:sp>
      <p:sp>
        <p:nvSpPr>
          <p:cNvPr id="56" name="ZoneTexte 55"/>
          <p:cNvSpPr txBox="1"/>
          <p:nvPr/>
        </p:nvSpPr>
        <p:spPr>
          <a:xfrm>
            <a:off x="6749987" y="6816824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OAD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419996" y="7485282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Fiches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2728612" y="479130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7077675" y="490859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756556" y="697580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352128" y="764578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7161683" y="764578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36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53751" y="29072"/>
            <a:ext cx="11694099" cy="1421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pPr algn="just"/>
            <a:r>
              <a:rPr lang="fr-FR" sz="2800" b="1" dirty="0" smtClean="0">
                <a:sym typeface="Wingdings"/>
              </a:rPr>
              <a:t></a:t>
            </a:r>
            <a:r>
              <a:rPr lang="fr-FR" sz="2800" b="1" dirty="0">
                <a:sym typeface="Wingdings"/>
              </a:rPr>
              <a:t> </a:t>
            </a:r>
            <a:r>
              <a:rPr lang="fr-FR" sz="2800" b="1" dirty="0" smtClean="0"/>
              <a:t>Dans </a:t>
            </a:r>
            <a:r>
              <a:rPr lang="fr-FR" sz="2800" b="1" dirty="0"/>
              <a:t>la peau ...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d’un producteur de Bourgogne qui stocke à la ferme et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	                     veut avoir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accès à des marchés de gamme/de niche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	                     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(nutrition infantile, tournesol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oléïque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, AB, etc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" y="1632248"/>
            <a:ext cx="8971486" cy="51398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fr-FR" b="1" i="1" dirty="0" smtClean="0"/>
              <a:t>Quelles sont les principales </a:t>
            </a:r>
            <a:r>
              <a:rPr lang="fr-FR" b="1" i="1" dirty="0"/>
              <a:t>difficultés  actuellement rencontrées ...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372030" y="4619938"/>
            <a:ext cx="2480688" cy="2052870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b="1" i="1" dirty="0" smtClean="0"/>
              <a:t>... pour sécuriser la conservation vis-à-vis des risques insectes </a:t>
            </a:r>
            <a:r>
              <a:rPr lang="fr-FR" b="1" i="1" dirty="0"/>
              <a:t>et </a:t>
            </a:r>
            <a:r>
              <a:rPr lang="fr-FR" b="1" i="1" dirty="0" smtClean="0"/>
              <a:t>mycotoxines ?</a:t>
            </a:r>
            <a:endParaRPr lang="fr-FR" b="1" i="1" dirty="0"/>
          </a:p>
        </p:txBody>
      </p:sp>
      <p:sp>
        <p:nvSpPr>
          <p:cNvPr id="16" name="Flèche droite 15"/>
          <p:cNvSpPr/>
          <p:nvPr/>
        </p:nvSpPr>
        <p:spPr>
          <a:xfrm>
            <a:off x="1" y="4954636"/>
            <a:ext cx="10634870" cy="14113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>
            <a:stCxn id="23" idx="2"/>
          </p:cNvCxnSpPr>
          <p:nvPr/>
        </p:nvCxnSpPr>
        <p:spPr>
          <a:xfrm>
            <a:off x="2973220" y="3160086"/>
            <a:ext cx="1636946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65108" y="2338323"/>
            <a:ext cx="2016223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 smtClean="0"/>
              <a:t>En matière de </a:t>
            </a:r>
            <a:r>
              <a:rPr lang="fr-FR" dirty="0" smtClean="0"/>
              <a:t>PREVENTION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795935" y="2338323"/>
            <a:ext cx="2237039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SURVEILLANCE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38475" y="8117752"/>
            <a:ext cx="2445152" cy="1206484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</a:t>
            </a:r>
            <a:r>
              <a:rPr lang="fr-FR" sz="2000" dirty="0" smtClean="0"/>
              <a:t>d’ </a:t>
            </a:r>
            <a:r>
              <a:rPr lang="fr-FR" dirty="0" smtClean="0"/>
              <a:t>INTERVENTIONS CORRECTIVES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664497" y="8146961"/>
            <a:ext cx="2376264" cy="1160318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FORMATION</a:t>
            </a:r>
          </a:p>
          <a:p>
            <a:pPr algn="ctr"/>
            <a:r>
              <a:rPr lang="fr-FR" sz="2000" dirty="0"/>
              <a:t>(initiale, continue)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832848" y="8163883"/>
            <a:ext cx="2844318" cy="1437317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TRANSFERT         </a:t>
            </a:r>
            <a:r>
              <a:rPr lang="fr-FR" sz="2000" dirty="0" smtClean="0"/>
              <a:t>(</a:t>
            </a:r>
            <a:r>
              <a:rPr lang="fr-FR" sz="2000" dirty="0"/>
              <a:t>vers les professionnels, le conseil, etc.)</a:t>
            </a:r>
          </a:p>
        </p:txBody>
      </p:sp>
      <p:cxnSp>
        <p:nvCxnSpPr>
          <p:cNvPr id="29" name="Connecteur droit avec flèche 28"/>
          <p:cNvCxnSpPr>
            <a:stCxn id="24" idx="2"/>
          </p:cNvCxnSpPr>
          <p:nvPr/>
        </p:nvCxnSpPr>
        <p:spPr>
          <a:xfrm>
            <a:off x="6914455" y="3160086"/>
            <a:ext cx="1862609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26" idx="0"/>
          </p:cNvCxnSpPr>
          <p:nvPr/>
        </p:nvCxnSpPr>
        <p:spPr>
          <a:xfrm flipV="1">
            <a:off x="4852629" y="6096889"/>
            <a:ext cx="1346549" cy="2050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8" idx="0"/>
          </p:cNvCxnSpPr>
          <p:nvPr/>
        </p:nvCxnSpPr>
        <p:spPr>
          <a:xfrm flipV="1">
            <a:off x="8255007" y="6034929"/>
            <a:ext cx="1422159" cy="212895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25" idx="0"/>
          </p:cNvCxnSpPr>
          <p:nvPr/>
        </p:nvCxnSpPr>
        <p:spPr>
          <a:xfrm flipV="1">
            <a:off x="1461051" y="6096889"/>
            <a:ext cx="1411357" cy="202086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1875721" y="364847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423541" y="429654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6393599" y="424103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795935" y="350445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528592" y="624076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1144216" y="645678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8005842" y="636599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36104" y="3362181"/>
            <a:ext cx="3005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Q</a:t>
            </a:r>
            <a:r>
              <a:rPr lang="fr-FR" sz="1800" dirty="0" smtClean="0"/>
              <a:t>ualité </a:t>
            </a:r>
            <a:r>
              <a:rPr lang="fr-FR" sz="1800" dirty="0" smtClean="0"/>
              <a:t>des installations de refroidissement</a:t>
            </a:r>
            <a:endParaRPr lang="fr-FR" sz="18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853830" y="3320992"/>
            <a:ext cx="2186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Silothermométrie (matériel approprié)</a:t>
            </a:r>
            <a:endParaRPr lang="fr-FR" sz="18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844378" y="3999220"/>
            <a:ext cx="183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OAD nécessaire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-7912" y="4453334"/>
            <a:ext cx="2777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M</a:t>
            </a:r>
            <a:r>
              <a:rPr lang="fr-FR" sz="1800" dirty="0" smtClean="0"/>
              <a:t>anque </a:t>
            </a:r>
            <a:r>
              <a:rPr lang="fr-FR" sz="1800" dirty="0" smtClean="0"/>
              <a:t>de généralisation des outils de contrôle </a:t>
            </a:r>
            <a:r>
              <a:rPr lang="fr-FR" sz="1800" dirty="0" smtClean="0"/>
              <a:t>        et d’</a:t>
            </a:r>
            <a:r>
              <a:rPr lang="fr-FR" sz="1800" dirty="0" err="1" smtClean="0"/>
              <a:t>autodiag</a:t>
            </a:r>
            <a:endParaRPr lang="fr-FR" sz="1800" dirty="0"/>
          </a:p>
        </p:txBody>
      </p:sp>
      <p:sp>
        <p:nvSpPr>
          <p:cNvPr id="41" name="ZoneTexte 40"/>
          <p:cNvSpPr txBox="1"/>
          <p:nvPr/>
        </p:nvSpPr>
        <p:spPr>
          <a:xfrm>
            <a:off x="6270136" y="6113496"/>
            <a:ext cx="2695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Démo</a:t>
            </a:r>
            <a:r>
              <a:rPr lang="fr-FR" sz="1800" dirty="0" smtClean="0"/>
              <a:t> (gazage, </a:t>
            </a:r>
            <a:r>
              <a:rPr lang="fr-FR" sz="1800" dirty="0" err="1" smtClean="0"/>
              <a:t>autodiag</a:t>
            </a:r>
            <a:r>
              <a:rPr lang="fr-FR" sz="1800" dirty="0" smtClean="0"/>
              <a:t> </a:t>
            </a:r>
            <a:r>
              <a:rPr lang="fr-FR" sz="1800" dirty="0" smtClean="0"/>
              <a:t>systèmes </a:t>
            </a:r>
            <a:r>
              <a:rPr lang="fr-FR" sz="1800" dirty="0" smtClean="0"/>
              <a:t>ventilation, automates de contrôle ventilation)</a:t>
            </a:r>
            <a:endParaRPr lang="fr-FR" sz="1800" dirty="0"/>
          </a:p>
        </p:txBody>
      </p:sp>
      <p:sp>
        <p:nvSpPr>
          <p:cNvPr id="42" name="ZoneTexte 41"/>
          <p:cNvSpPr txBox="1"/>
          <p:nvPr/>
        </p:nvSpPr>
        <p:spPr>
          <a:xfrm>
            <a:off x="9814131" y="7394629"/>
            <a:ext cx="2636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Outil d’accompagnement de la récolte à la livraison client (traçabilité) </a:t>
            </a:r>
            <a:endParaRPr lang="fr-FR" sz="1800" dirty="0"/>
          </a:p>
        </p:txBody>
      </p:sp>
      <p:sp>
        <p:nvSpPr>
          <p:cNvPr id="43" name="ZoneTexte 42"/>
          <p:cNvSpPr txBox="1"/>
          <p:nvPr/>
        </p:nvSpPr>
        <p:spPr>
          <a:xfrm>
            <a:off x="263054" y="2858125"/>
            <a:ext cx="2321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Vide sanitaire sur </a:t>
            </a:r>
            <a:r>
              <a:rPr lang="fr-FR" sz="1800" dirty="0" smtClean="0"/>
              <a:t>cellule </a:t>
            </a:r>
            <a:r>
              <a:rPr lang="fr-FR" sz="1800" dirty="0" smtClean="0"/>
              <a:t>vide</a:t>
            </a:r>
            <a:endParaRPr lang="fr-FR" sz="1800" dirty="0"/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6793974" y="476404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244753" y="4440560"/>
            <a:ext cx="2020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Outils sous-utilisés (pièges)</a:t>
            </a:r>
            <a:endParaRPr lang="fr-FR" sz="1800" dirty="0"/>
          </a:p>
        </p:txBody>
      </p:sp>
      <p:sp>
        <p:nvSpPr>
          <p:cNvPr id="47" name="ZoneTexte 46"/>
          <p:cNvSpPr txBox="1"/>
          <p:nvPr/>
        </p:nvSpPr>
        <p:spPr>
          <a:xfrm>
            <a:off x="-70957" y="6133208"/>
            <a:ext cx="18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Oiseaux/</a:t>
            </a:r>
            <a:r>
              <a:rPr lang="fr-FR" sz="1800" b="1" dirty="0" smtClean="0">
                <a:solidFill>
                  <a:srgbClr val="FF0000"/>
                </a:solidFill>
              </a:rPr>
              <a:t>Rongeurs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200307" y="4824001"/>
            <a:ext cx="18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Oiseaux/</a:t>
            </a:r>
            <a:r>
              <a:rPr lang="fr-FR" sz="1800" b="1" dirty="0" smtClean="0">
                <a:solidFill>
                  <a:srgbClr val="FF0000"/>
                </a:solidFill>
              </a:rPr>
              <a:t>Rongeurs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4884" y="6559440"/>
            <a:ext cx="2294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Manque d’utilisation de méthodes alternatives/insectes</a:t>
            </a:r>
            <a:endParaRPr lang="fr-FR" sz="1800" dirty="0"/>
          </a:p>
        </p:txBody>
      </p:sp>
      <p:sp>
        <p:nvSpPr>
          <p:cNvPr id="50" name="ZoneTexte 49"/>
          <p:cNvSpPr txBox="1"/>
          <p:nvPr/>
        </p:nvSpPr>
        <p:spPr>
          <a:xfrm>
            <a:off x="-20516" y="7671628"/>
            <a:ext cx="18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Fumigation</a:t>
            </a:r>
            <a:endParaRPr lang="fr-FR" sz="1800" dirty="0"/>
          </a:p>
        </p:txBody>
      </p:sp>
      <p:sp>
        <p:nvSpPr>
          <p:cNvPr id="51" name="ZoneTexte 50"/>
          <p:cNvSpPr txBox="1"/>
          <p:nvPr/>
        </p:nvSpPr>
        <p:spPr>
          <a:xfrm>
            <a:off x="2488339" y="4494513"/>
            <a:ext cx="18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Grilles de risque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016423" y="5952728"/>
            <a:ext cx="2779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Grilles de risque (interprétation indicateurs)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728392" y="6456784"/>
            <a:ext cx="2183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Risques </a:t>
            </a:r>
            <a:r>
              <a:rPr lang="fr-FR" sz="1800" dirty="0" err="1" smtClean="0"/>
              <a:t>myco</a:t>
            </a:r>
            <a:r>
              <a:rPr lang="fr-FR" sz="1800" dirty="0" smtClean="0"/>
              <a:t> </a:t>
            </a:r>
            <a:r>
              <a:rPr lang="fr-FR" sz="1800" dirty="0" smtClean="0"/>
              <a:t>(</a:t>
            </a:r>
            <a:r>
              <a:rPr lang="fr-FR" sz="1800" dirty="0" err="1" smtClean="0"/>
              <a:t>myco</a:t>
            </a:r>
            <a:r>
              <a:rPr lang="fr-FR" sz="1800" dirty="0" smtClean="0"/>
              <a:t> </a:t>
            </a:r>
            <a:r>
              <a:rPr lang="fr-FR" sz="1800" dirty="0" smtClean="0"/>
              <a:t>de stockage)</a:t>
            </a:r>
            <a:endParaRPr lang="fr-FR" sz="1800" dirty="0"/>
          </a:p>
        </p:txBody>
      </p:sp>
      <p:sp>
        <p:nvSpPr>
          <p:cNvPr id="54" name="ZoneTexte 53"/>
          <p:cNvSpPr txBox="1"/>
          <p:nvPr/>
        </p:nvSpPr>
        <p:spPr>
          <a:xfrm>
            <a:off x="2152328" y="7176864"/>
            <a:ext cx="219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Compréhension des CDC client</a:t>
            </a:r>
            <a:endParaRPr lang="fr-FR" sz="1800" dirty="0"/>
          </a:p>
        </p:txBody>
      </p:sp>
      <p:sp>
        <p:nvSpPr>
          <p:cNvPr id="55" name="ZoneTexte 54"/>
          <p:cNvSpPr txBox="1"/>
          <p:nvPr/>
        </p:nvSpPr>
        <p:spPr>
          <a:xfrm>
            <a:off x="1720280" y="7671628"/>
            <a:ext cx="396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Fumigation</a:t>
            </a:r>
            <a:r>
              <a:rPr lang="fr-FR" sz="1800" b="1" dirty="0" smtClean="0">
                <a:solidFill>
                  <a:srgbClr val="FF0000"/>
                </a:solidFill>
              </a:rPr>
              <a:t>/ </a:t>
            </a:r>
            <a:r>
              <a:rPr lang="fr-FR" sz="1800" b="1" dirty="0" err="1" smtClean="0">
                <a:solidFill>
                  <a:srgbClr val="FF0000"/>
                </a:solidFill>
              </a:rPr>
              <a:t>thermodésinsectisation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080320" y="6960840"/>
            <a:ext cx="243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Offre de formation</a:t>
            </a:r>
            <a:endParaRPr lang="fr-FR" sz="1800" dirty="0"/>
          </a:p>
        </p:txBody>
      </p:sp>
      <p:sp>
        <p:nvSpPr>
          <p:cNvPr id="57" name="ZoneTexte 56"/>
          <p:cNvSpPr txBox="1"/>
          <p:nvPr/>
        </p:nvSpPr>
        <p:spPr>
          <a:xfrm>
            <a:off x="9814131" y="2426038"/>
            <a:ext cx="2433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Echantillonnage (pas en routine)</a:t>
            </a:r>
            <a:endParaRPr lang="fr-FR" sz="1800" dirty="0"/>
          </a:p>
        </p:txBody>
      </p:sp>
      <p:sp>
        <p:nvSpPr>
          <p:cNvPr id="58" name="ZoneTexte 57"/>
          <p:cNvSpPr txBox="1"/>
          <p:nvPr/>
        </p:nvSpPr>
        <p:spPr>
          <a:xfrm>
            <a:off x="68871" y="3938245"/>
            <a:ext cx="4027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Capacité et débit nettoyage (connaissances)</a:t>
            </a:r>
            <a:endParaRPr lang="fr-FR" sz="1800" dirty="0"/>
          </a:p>
        </p:txBody>
      </p:sp>
      <p:sp>
        <p:nvSpPr>
          <p:cNvPr id="59" name="ZoneTexte 58"/>
          <p:cNvSpPr txBox="1"/>
          <p:nvPr/>
        </p:nvSpPr>
        <p:spPr>
          <a:xfrm>
            <a:off x="7017492" y="7474710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Fiches/Posters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cxnSp>
        <p:nvCxnSpPr>
          <p:cNvPr id="60" name="Connecteur droit avec flèche 59"/>
          <p:cNvCxnSpPr/>
          <p:nvPr/>
        </p:nvCxnSpPr>
        <p:spPr>
          <a:xfrm>
            <a:off x="1562189" y="328843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2808886" y="482021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>
            <a:off x="1547330" y="5168563"/>
            <a:ext cx="2765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2042738" y="4453334"/>
            <a:ext cx="17489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92899" y="796986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508004" y="747768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4155469" y="674481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3926090" y="718290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3691723" y="745560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3412468" y="799755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6979147" y="784404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85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53751" y="29072"/>
            <a:ext cx="11694099" cy="1421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pPr algn="just"/>
            <a:r>
              <a:rPr lang="fr-FR" sz="2800" b="1" dirty="0" smtClean="0">
                <a:sym typeface="Wingdings"/>
              </a:rPr>
              <a:t></a:t>
            </a:r>
            <a:r>
              <a:rPr lang="fr-FR" sz="2800" b="1" dirty="0">
                <a:sym typeface="Wingdings"/>
              </a:rPr>
              <a:t> </a:t>
            </a:r>
            <a:r>
              <a:rPr lang="fr-FR" sz="2800" b="1" dirty="0" smtClean="0"/>
              <a:t>Dans </a:t>
            </a:r>
            <a:r>
              <a:rPr lang="fr-FR" sz="2800" b="1" dirty="0"/>
              <a:t>la peau ...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d’un grand groupe qui va sur les marchés internationaux 	               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    des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céréales et oléo-protéagineux pour des utilisations en 	              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alimentation humaine ou animale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" y="1632248"/>
            <a:ext cx="8971486" cy="51398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fr-FR" b="1" i="1" dirty="0" smtClean="0"/>
              <a:t>Quelles sont les </a:t>
            </a:r>
            <a:r>
              <a:rPr lang="fr-FR" b="1" i="1" dirty="0"/>
              <a:t>principales difficultés  actuellement rencontrées ...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372030" y="4728341"/>
            <a:ext cx="2520280" cy="166814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b="1" i="1" dirty="0" smtClean="0"/>
              <a:t>... pour s’ouvrir aux différents marchés internationaux ?</a:t>
            </a:r>
            <a:endParaRPr lang="fr-FR" b="1" i="1" dirty="0"/>
          </a:p>
        </p:txBody>
      </p:sp>
      <p:sp>
        <p:nvSpPr>
          <p:cNvPr id="16" name="Flèche droite 15"/>
          <p:cNvSpPr/>
          <p:nvPr/>
        </p:nvSpPr>
        <p:spPr>
          <a:xfrm>
            <a:off x="1" y="4954636"/>
            <a:ext cx="10634870" cy="14113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>
            <a:stCxn id="23" idx="2"/>
          </p:cNvCxnSpPr>
          <p:nvPr/>
        </p:nvCxnSpPr>
        <p:spPr>
          <a:xfrm>
            <a:off x="2973220" y="3160086"/>
            <a:ext cx="1636946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65108" y="2338323"/>
            <a:ext cx="2016223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 smtClean="0"/>
              <a:t>En matière de </a:t>
            </a:r>
            <a:r>
              <a:rPr lang="fr-FR" dirty="0" smtClean="0"/>
              <a:t>PREVENTION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795935" y="2338323"/>
            <a:ext cx="2237039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SURVEILLANCE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38475" y="8117752"/>
            <a:ext cx="2445152" cy="1206484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</a:t>
            </a:r>
            <a:r>
              <a:rPr lang="fr-FR" sz="2000" dirty="0" smtClean="0"/>
              <a:t>d’ </a:t>
            </a:r>
            <a:r>
              <a:rPr lang="fr-FR" dirty="0" smtClean="0"/>
              <a:t>INTERVENTIONS CORRECTIVES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664497" y="8146961"/>
            <a:ext cx="2376264" cy="1160318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FORMATION</a:t>
            </a:r>
          </a:p>
          <a:p>
            <a:pPr algn="ctr"/>
            <a:r>
              <a:rPr lang="fr-FR" sz="2000" dirty="0"/>
              <a:t>(initiale, continue)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832848" y="8163883"/>
            <a:ext cx="2844318" cy="1437317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TRANSFERT         </a:t>
            </a:r>
            <a:r>
              <a:rPr lang="fr-FR" sz="2000" dirty="0" smtClean="0"/>
              <a:t>(</a:t>
            </a:r>
            <a:r>
              <a:rPr lang="fr-FR" sz="2000" dirty="0"/>
              <a:t>vers les professionnels, le conseil, etc.)</a:t>
            </a:r>
          </a:p>
        </p:txBody>
      </p:sp>
      <p:cxnSp>
        <p:nvCxnSpPr>
          <p:cNvPr id="29" name="Connecteur droit avec flèche 28"/>
          <p:cNvCxnSpPr>
            <a:stCxn id="24" idx="2"/>
          </p:cNvCxnSpPr>
          <p:nvPr/>
        </p:nvCxnSpPr>
        <p:spPr>
          <a:xfrm>
            <a:off x="6914455" y="3160086"/>
            <a:ext cx="1862609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26" idx="0"/>
          </p:cNvCxnSpPr>
          <p:nvPr/>
        </p:nvCxnSpPr>
        <p:spPr>
          <a:xfrm flipV="1">
            <a:off x="4852629" y="6096889"/>
            <a:ext cx="1346549" cy="2050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8" idx="0"/>
          </p:cNvCxnSpPr>
          <p:nvPr/>
        </p:nvCxnSpPr>
        <p:spPr>
          <a:xfrm flipV="1">
            <a:off x="8255007" y="6034929"/>
            <a:ext cx="1422159" cy="212895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25" idx="0"/>
          </p:cNvCxnSpPr>
          <p:nvPr/>
        </p:nvCxnSpPr>
        <p:spPr>
          <a:xfrm flipV="1">
            <a:off x="1461051" y="6096889"/>
            <a:ext cx="1411357" cy="202086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1875721" y="364847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423541" y="429654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6619823" y="449070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795935" y="350445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528592" y="645678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1288232" y="6365993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7192888" y="760891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8005842" y="645678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3708" y="3360440"/>
            <a:ext cx="233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C</a:t>
            </a:r>
            <a:r>
              <a:rPr lang="fr-FR" sz="1800" dirty="0" smtClean="0"/>
              <a:t>onnaissance des MP (méthodes, </a:t>
            </a:r>
            <a:r>
              <a:rPr lang="fr-FR" sz="1800" dirty="0" err="1" smtClean="0"/>
              <a:t>diag</a:t>
            </a:r>
            <a:r>
              <a:rPr lang="fr-FR" sz="1800" dirty="0" smtClean="0"/>
              <a:t>)</a:t>
            </a:r>
            <a:endParaRPr lang="fr-FR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973220" y="6168752"/>
            <a:ext cx="2017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Exigences réglementaires internationales </a:t>
            </a:r>
            <a:r>
              <a:rPr lang="fr-FR" sz="1800" dirty="0" smtClean="0">
                <a:sym typeface="Wingdings" panose="05000000000000000000" pitchFamily="2" charset="2"/>
              </a:rPr>
              <a:t> </a:t>
            </a:r>
            <a:r>
              <a:rPr lang="fr-FR" sz="1800" dirty="0" err="1" smtClean="0">
                <a:sym typeface="Wingdings" panose="05000000000000000000" pitchFamily="2" charset="2"/>
              </a:rPr>
              <a:t>resp</a:t>
            </a:r>
            <a:r>
              <a:rPr lang="fr-FR" sz="1800" dirty="0" smtClean="0">
                <a:sym typeface="Wingdings" panose="05000000000000000000" pitchFamily="2" charset="2"/>
              </a:rPr>
              <a:t> Q, commercial</a:t>
            </a:r>
            <a:endParaRPr lang="fr-FR" sz="1800" dirty="0"/>
          </a:p>
        </p:txBody>
      </p:sp>
      <p:sp>
        <p:nvSpPr>
          <p:cNvPr id="37" name="ZoneTexte 36"/>
          <p:cNvSpPr txBox="1"/>
          <p:nvPr/>
        </p:nvSpPr>
        <p:spPr>
          <a:xfrm>
            <a:off x="4096544" y="3144416"/>
            <a:ext cx="244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L</a:t>
            </a:r>
            <a:r>
              <a:rPr lang="fr-FR" sz="1800" dirty="0" smtClean="0"/>
              <a:t>imites technologiques</a:t>
            </a:r>
            <a:endParaRPr lang="fr-FR" sz="1800" dirty="0"/>
          </a:p>
        </p:txBody>
      </p:sp>
      <p:sp>
        <p:nvSpPr>
          <p:cNvPr id="39" name="ZoneTexte 38"/>
          <p:cNvSpPr txBox="1"/>
          <p:nvPr/>
        </p:nvSpPr>
        <p:spPr>
          <a:xfrm>
            <a:off x="-1" y="6024736"/>
            <a:ext cx="2423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Méthodes </a:t>
            </a:r>
            <a:r>
              <a:rPr lang="fr-FR" sz="1800" b="1" dirty="0" smtClean="0">
                <a:solidFill>
                  <a:srgbClr val="FF0000"/>
                </a:solidFill>
              </a:rPr>
              <a:t>: limites </a:t>
            </a:r>
            <a:r>
              <a:rPr lang="fr-FR" sz="1800" b="1" dirty="0" smtClean="0">
                <a:solidFill>
                  <a:srgbClr val="FF0000"/>
                </a:solidFill>
              </a:rPr>
              <a:t>et alternatives </a:t>
            </a:r>
            <a:r>
              <a:rPr lang="fr-FR" sz="1800" b="1" dirty="0" smtClean="0">
                <a:solidFill>
                  <a:srgbClr val="FF0000"/>
                </a:solidFill>
              </a:rPr>
              <a:t>(ex: </a:t>
            </a:r>
            <a:r>
              <a:rPr lang="fr-FR" sz="1800" b="1" dirty="0" err="1" smtClean="0">
                <a:solidFill>
                  <a:srgbClr val="FF0000"/>
                </a:solidFill>
              </a:rPr>
              <a:t>fumi</a:t>
            </a:r>
            <a:r>
              <a:rPr lang="fr-FR" sz="1800" b="1" dirty="0" smtClean="0">
                <a:solidFill>
                  <a:srgbClr val="FF0000"/>
                </a:solidFill>
              </a:rPr>
              <a:t>)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922551" y="4403096"/>
            <a:ext cx="232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A</a:t>
            </a:r>
            <a:r>
              <a:rPr lang="fr-FR" sz="1800" dirty="0" smtClean="0"/>
              <a:t>udits </a:t>
            </a:r>
            <a:r>
              <a:rPr lang="fr-FR" sz="1800" dirty="0" smtClean="0"/>
              <a:t>pédagogiques</a:t>
            </a:r>
            <a:endParaRPr lang="fr-FR" sz="1800" dirty="0"/>
          </a:p>
        </p:txBody>
      </p:sp>
      <p:sp>
        <p:nvSpPr>
          <p:cNvPr id="41" name="ZoneTexte 40"/>
          <p:cNvSpPr txBox="1"/>
          <p:nvPr/>
        </p:nvSpPr>
        <p:spPr>
          <a:xfrm>
            <a:off x="4361585" y="6070712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A</a:t>
            </a:r>
            <a:r>
              <a:rPr lang="fr-FR" sz="1800" dirty="0" smtClean="0"/>
              <a:t>udit </a:t>
            </a:r>
            <a:r>
              <a:rPr lang="fr-FR" sz="1800" dirty="0" smtClean="0"/>
              <a:t>interne</a:t>
            </a:r>
            <a:endParaRPr lang="fr-FR" sz="1800" dirty="0"/>
          </a:p>
        </p:txBody>
      </p:sp>
      <p:sp>
        <p:nvSpPr>
          <p:cNvPr id="42" name="ZoneTexte 41"/>
          <p:cNvSpPr txBox="1"/>
          <p:nvPr/>
        </p:nvSpPr>
        <p:spPr>
          <a:xfrm>
            <a:off x="6237403" y="6108120"/>
            <a:ext cx="292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Communication </a:t>
            </a:r>
            <a:r>
              <a:rPr lang="fr-FR" sz="1800" dirty="0" smtClean="0"/>
              <a:t>amont-aval</a:t>
            </a:r>
            <a:endParaRPr lang="fr-FR" sz="1800" dirty="0"/>
          </a:p>
        </p:txBody>
      </p:sp>
      <p:sp>
        <p:nvSpPr>
          <p:cNvPr id="43" name="ZoneTexte 42"/>
          <p:cNvSpPr txBox="1"/>
          <p:nvPr/>
        </p:nvSpPr>
        <p:spPr>
          <a:xfrm>
            <a:off x="2178713" y="4791308"/>
            <a:ext cx="2205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Analyse de risques</a:t>
            </a:r>
            <a:endParaRPr lang="fr-FR" sz="1800" dirty="0"/>
          </a:p>
        </p:txBody>
      </p:sp>
      <p:sp>
        <p:nvSpPr>
          <p:cNvPr id="44" name="ZoneTexte 43"/>
          <p:cNvSpPr txBox="1"/>
          <p:nvPr/>
        </p:nvSpPr>
        <p:spPr>
          <a:xfrm>
            <a:off x="116061" y="2858125"/>
            <a:ext cx="1759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Maintenance des installations</a:t>
            </a:r>
            <a:endParaRPr lang="fr-FR" sz="1800" dirty="0"/>
          </a:p>
        </p:txBody>
      </p:sp>
      <p:sp>
        <p:nvSpPr>
          <p:cNvPr id="45" name="ZoneTexte 44"/>
          <p:cNvSpPr txBox="1"/>
          <p:nvPr/>
        </p:nvSpPr>
        <p:spPr>
          <a:xfrm>
            <a:off x="228182" y="3999220"/>
            <a:ext cx="3250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Communication entre les acteurs</a:t>
            </a:r>
            <a:endParaRPr lang="fr-FR" sz="1800" dirty="0"/>
          </a:p>
        </p:txBody>
      </p:sp>
      <p:sp>
        <p:nvSpPr>
          <p:cNvPr id="46" name="ZoneTexte 45"/>
          <p:cNvSpPr txBox="1"/>
          <p:nvPr/>
        </p:nvSpPr>
        <p:spPr>
          <a:xfrm>
            <a:off x="5287652" y="4167536"/>
            <a:ext cx="1612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Interprétation résultats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7039270" y="4688306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Traçabilité</a:t>
            </a:r>
            <a:endParaRPr lang="fr-FR" sz="1800" dirty="0"/>
          </a:p>
        </p:txBody>
      </p:sp>
      <p:sp>
        <p:nvSpPr>
          <p:cNvPr id="48" name="ZoneTexte 47"/>
          <p:cNvSpPr txBox="1"/>
          <p:nvPr/>
        </p:nvSpPr>
        <p:spPr>
          <a:xfrm>
            <a:off x="5786547" y="3687054"/>
            <a:ext cx="197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E</a:t>
            </a:r>
            <a:r>
              <a:rPr lang="fr-FR" sz="1800" dirty="0" smtClean="0"/>
              <a:t>chantillonnage</a:t>
            </a:r>
            <a:endParaRPr lang="fr-FR" sz="1800" dirty="0"/>
          </a:p>
        </p:txBody>
      </p:sp>
      <p:sp>
        <p:nvSpPr>
          <p:cNvPr id="49" name="ZoneTexte 48"/>
          <p:cNvSpPr txBox="1"/>
          <p:nvPr/>
        </p:nvSpPr>
        <p:spPr>
          <a:xfrm>
            <a:off x="10019192" y="2443339"/>
            <a:ext cx="207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Procédures Qualité </a:t>
            </a:r>
            <a:r>
              <a:rPr lang="fr-FR" sz="1800" dirty="0" smtClean="0"/>
              <a:t>(mise en place)</a:t>
            </a:r>
            <a:endParaRPr lang="fr-FR" sz="1800" dirty="0"/>
          </a:p>
        </p:txBody>
      </p:sp>
      <p:sp>
        <p:nvSpPr>
          <p:cNvPr id="50" name="ZoneTexte 49"/>
          <p:cNvSpPr txBox="1"/>
          <p:nvPr/>
        </p:nvSpPr>
        <p:spPr>
          <a:xfrm>
            <a:off x="136104" y="7106597"/>
            <a:ext cx="1896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Limites logistiques (conta croisées)</a:t>
            </a:r>
            <a:endParaRPr lang="fr-FR" sz="1800" dirty="0"/>
          </a:p>
        </p:txBody>
      </p:sp>
      <p:sp>
        <p:nvSpPr>
          <p:cNvPr id="51" name="ZoneTexte 50"/>
          <p:cNvSpPr txBox="1"/>
          <p:nvPr/>
        </p:nvSpPr>
        <p:spPr>
          <a:xfrm>
            <a:off x="185363" y="7671628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Traçabilité</a:t>
            </a:r>
            <a:endParaRPr lang="fr-FR" sz="1800" dirty="0"/>
          </a:p>
        </p:txBody>
      </p:sp>
      <p:sp>
        <p:nvSpPr>
          <p:cNvPr id="52" name="ZoneTexte 51"/>
          <p:cNvSpPr txBox="1"/>
          <p:nvPr/>
        </p:nvSpPr>
        <p:spPr>
          <a:xfrm>
            <a:off x="66172" y="6565666"/>
            <a:ext cx="201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Maintenance des installations</a:t>
            </a:r>
            <a:endParaRPr lang="fr-FR" sz="1800" dirty="0"/>
          </a:p>
        </p:txBody>
      </p:sp>
      <p:sp>
        <p:nvSpPr>
          <p:cNvPr id="53" name="ZoneTexte 52"/>
          <p:cNvSpPr txBox="1"/>
          <p:nvPr/>
        </p:nvSpPr>
        <p:spPr>
          <a:xfrm>
            <a:off x="3016424" y="7464896"/>
            <a:ext cx="1862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Chef de silo (débouchés, MP)</a:t>
            </a:r>
            <a:endParaRPr lang="fr-FR" sz="1800" dirty="0"/>
          </a:p>
        </p:txBody>
      </p:sp>
      <p:sp>
        <p:nvSpPr>
          <p:cNvPr id="54" name="ZoneTexte 53"/>
          <p:cNvSpPr txBox="1"/>
          <p:nvPr/>
        </p:nvSpPr>
        <p:spPr>
          <a:xfrm>
            <a:off x="5492829" y="7294336"/>
            <a:ext cx="196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Débouchés des MP</a:t>
            </a:r>
            <a:endParaRPr lang="fr-FR" sz="1800" dirty="0"/>
          </a:p>
        </p:txBody>
      </p:sp>
      <p:sp>
        <p:nvSpPr>
          <p:cNvPr id="55" name="ZoneTexte 54"/>
          <p:cNvSpPr txBox="1"/>
          <p:nvPr/>
        </p:nvSpPr>
        <p:spPr>
          <a:xfrm>
            <a:off x="6040761" y="6528792"/>
            <a:ext cx="293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Lien commercial-stockeur</a:t>
            </a:r>
            <a:endParaRPr lang="fr-FR" sz="1800" dirty="0"/>
          </a:p>
        </p:txBody>
      </p:sp>
      <p:sp>
        <p:nvSpPr>
          <p:cNvPr id="56" name="ZoneTexte 55"/>
          <p:cNvSpPr txBox="1"/>
          <p:nvPr/>
        </p:nvSpPr>
        <p:spPr>
          <a:xfrm>
            <a:off x="6095914" y="7678326"/>
            <a:ext cx="196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Démo techniques </a:t>
            </a:r>
            <a:endParaRPr lang="fr-FR" sz="1800" dirty="0"/>
          </a:p>
        </p:txBody>
      </p:sp>
      <p:sp>
        <p:nvSpPr>
          <p:cNvPr id="57" name="ZoneTexte 56"/>
          <p:cNvSpPr txBox="1"/>
          <p:nvPr/>
        </p:nvSpPr>
        <p:spPr>
          <a:xfrm>
            <a:off x="6040761" y="6951548"/>
            <a:ext cx="322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Conseil approprié (aux sites)</a:t>
            </a:r>
            <a:endParaRPr lang="fr-FR" sz="1800" dirty="0"/>
          </a:p>
        </p:txBody>
      </p:sp>
      <p:sp>
        <p:nvSpPr>
          <p:cNvPr id="58" name="ZoneTexte 57"/>
          <p:cNvSpPr txBox="1"/>
          <p:nvPr/>
        </p:nvSpPr>
        <p:spPr>
          <a:xfrm>
            <a:off x="8670539" y="7459444"/>
            <a:ext cx="4131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Vulgarisation (</a:t>
            </a:r>
            <a:r>
              <a:rPr lang="fr-FR" sz="1800" dirty="0" err="1" smtClean="0"/>
              <a:t>régl</a:t>
            </a:r>
            <a:r>
              <a:rPr lang="fr-FR" sz="1800" dirty="0" smtClean="0"/>
              <a:t> européens, échantillonnage)</a:t>
            </a:r>
            <a:endParaRPr lang="fr-FR" sz="1800" dirty="0"/>
          </a:p>
        </p:txBody>
      </p:sp>
      <p:sp>
        <p:nvSpPr>
          <p:cNvPr id="59" name="ZoneTexte 58"/>
          <p:cNvSpPr txBox="1"/>
          <p:nvPr/>
        </p:nvSpPr>
        <p:spPr>
          <a:xfrm>
            <a:off x="9166983" y="6951548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Fiches/Posters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cxnSp>
        <p:nvCxnSpPr>
          <p:cNvPr id="60" name="Connecteur droit avec flèche 59"/>
          <p:cNvCxnSpPr/>
          <p:nvPr/>
        </p:nvCxnSpPr>
        <p:spPr>
          <a:xfrm>
            <a:off x="1605068" y="326231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2657870" y="468830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>
            <a:off x="2973219" y="505763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7161683" y="505763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6230378" y="405638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376566" y="742983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64096" y="795966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4329202" y="676891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3700500" y="778806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825681" y="688883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7692320" y="6888831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7375434" y="7297419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>
            <a:off x="6914454" y="795966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H="1">
            <a:off x="8966086" y="7297419"/>
            <a:ext cx="13345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 flipH="1">
            <a:off x="8593596" y="7792130"/>
            <a:ext cx="13345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74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53751" y="29072"/>
            <a:ext cx="11694099" cy="9910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pPr algn="just"/>
            <a:r>
              <a:rPr lang="fr-FR" sz="2800" b="1" dirty="0" smtClean="0">
                <a:sym typeface="Wingdings"/>
              </a:rPr>
              <a:t></a:t>
            </a:r>
            <a:r>
              <a:rPr lang="fr-FR" sz="2800" b="1" dirty="0">
                <a:sym typeface="Wingdings"/>
              </a:rPr>
              <a:t> </a:t>
            </a:r>
            <a:r>
              <a:rPr lang="fr-FR" sz="2800" b="1" dirty="0" smtClean="0"/>
              <a:t>Dans </a:t>
            </a:r>
            <a:r>
              <a:rPr lang="fr-FR" sz="2800" b="1" dirty="0"/>
              <a:t>la peau ...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du groupe agroalimentaire intégré (de la production au 		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produit fini)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" y="1560240"/>
            <a:ext cx="8971486" cy="51398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fr-FR" b="1" i="1" dirty="0" smtClean="0"/>
              <a:t>Quelles sont les </a:t>
            </a:r>
            <a:r>
              <a:rPr lang="fr-FR" b="1" i="1" dirty="0"/>
              <a:t>principales difficultés  actuellement rencontrées ...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372030" y="3657120"/>
            <a:ext cx="2520280" cy="3591752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b="1" i="1" dirty="0" smtClean="0"/>
              <a:t>... pour gérer la qualité sanitaire de la production à la transformation en produits alimentaires à forte valeur ajoutée ?</a:t>
            </a:r>
            <a:endParaRPr lang="fr-FR" b="1" i="1" dirty="0"/>
          </a:p>
        </p:txBody>
      </p:sp>
      <p:sp>
        <p:nvSpPr>
          <p:cNvPr id="16" name="Flèche droite 15"/>
          <p:cNvSpPr/>
          <p:nvPr/>
        </p:nvSpPr>
        <p:spPr>
          <a:xfrm>
            <a:off x="1" y="4954636"/>
            <a:ext cx="10634870" cy="14113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>
            <a:stCxn id="23" idx="2"/>
          </p:cNvCxnSpPr>
          <p:nvPr/>
        </p:nvCxnSpPr>
        <p:spPr>
          <a:xfrm>
            <a:off x="2973220" y="3160086"/>
            <a:ext cx="1636946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65108" y="2338323"/>
            <a:ext cx="2016223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 smtClean="0"/>
              <a:t>En matière de </a:t>
            </a:r>
            <a:r>
              <a:rPr lang="fr-FR" dirty="0" smtClean="0"/>
              <a:t>PREVENTION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795935" y="2338323"/>
            <a:ext cx="2237039" cy="821763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SURVEILLANCE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38475" y="8117752"/>
            <a:ext cx="2445152" cy="1206484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</a:t>
            </a:r>
            <a:r>
              <a:rPr lang="fr-FR" sz="2000" dirty="0" smtClean="0"/>
              <a:t>d’ </a:t>
            </a:r>
            <a:r>
              <a:rPr lang="fr-FR" dirty="0" smtClean="0"/>
              <a:t>INTERVENTIONS CORRECTIVES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664497" y="8146961"/>
            <a:ext cx="2376264" cy="1160318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FORMATION</a:t>
            </a:r>
          </a:p>
          <a:p>
            <a:pPr algn="ctr"/>
            <a:r>
              <a:rPr lang="fr-FR" sz="2000" dirty="0"/>
              <a:t>(initiale, continue)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832848" y="8163883"/>
            <a:ext cx="2844318" cy="1437317"/>
          </a:xfrm>
          <a:prstGeom prst="rect">
            <a:avLst/>
          </a:prstGeom>
          <a:noFill/>
          <a:ln w="25400">
            <a:solidFill>
              <a:srgbClr val="00B050"/>
            </a:solidFill>
            <a:prstDash val="sysDot"/>
          </a:ln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2000" dirty="0"/>
              <a:t>En matière de </a:t>
            </a:r>
            <a:r>
              <a:rPr lang="fr-FR" dirty="0" smtClean="0"/>
              <a:t>TRANSFERT         </a:t>
            </a:r>
            <a:r>
              <a:rPr lang="fr-FR" sz="2000" dirty="0" smtClean="0"/>
              <a:t>(</a:t>
            </a:r>
            <a:r>
              <a:rPr lang="fr-FR" sz="2000" dirty="0"/>
              <a:t>vers les professionnels, le conseil, etc.)</a:t>
            </a:r>
          </a:p>
        </p:txBody>
      </p:sp>
      <p:cxnSp>
        <p:nvCxnSpPr>
          <p:cNvPr id="29" name="Connecteur droit avec flèche 28"/>
          <p:cNvCxnSpPr>
            <a:stCxn id="24" idx="2"/>
          </p:cNvCxnSpPr>
          <p:nvPr/>
        </p:nvCxnSpPr>
        <p:spPr>
          <a:xfrm>
            <a:off x="6914455" y="3160086"/>
            <a:ext cx="1862609" cy="20330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26" idx="0"/>
          </p:cNvCxnSpPr>
          <p:nvPr/>
        </p:nvCxnSpPr>
        <p:spPr>
          <a:xfrm flipV="1">
            <a:off x="4852629" y="6096889"/>
            <a:ext cx="1346549" cy="2050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8" idx="0"/>
          </p:cNvCxnSpPr>
          <p:nvPr/>
        </p:nvCxnSpPr>
        <p:spPr>
          <a:xfrm flipV="1">
            <a:off x="8255007" y="6034929"/>
            <a:ext cx="1422159" cy="212895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25" idx="0"/>
          </p:cNvCxnSpPr>
          <p:nvPr/>
        </p:nvCxnSpPr>
        <p:spPr>
          <a:xfrm flipV="1">
            <a:off x="1461051" y="6096889"/>
            <a:ext cx="1411357" cy="202086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1964548" y="382384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512368" y="451256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6544816" y="4416407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947152" y="367983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376663" y="663215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1136303" y="6541367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7853913" y="6541367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0386" y="3216424"/>
            <a:ext cx="3078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Mauvaises pratiques (</a:t>
            </a:r>
            <a:r>
              <a:rPr lang="fr-FR" sz="1800" dirty="0" err="1" smtClean="0"/>
              <a:t>surtraitement</a:t>
            </a:r>
            <a:r>
              <a:rPr lang="fr-FR" sz="1800" dirty="0" smtClean="0"/>
              <a:t> des lots)</a:t>
            </a:r>
            <a:endParaRPr lang="fr-FR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905548" y="6600800"/>
            <a:ext cx="286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Traçabilité des interventions</a:t>
            </a:r>
            <a:endParaRPr lang="fr-FR" sz="18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718129" y="3288432"/>
            <a:ext cx="2587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Déclaration de traitement des lots (traçabilité)</a:t>
            </a:r>
            <a:endParaRPr lang="fr-FR" sz="18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443099" y="4008512"/>
            <a:ext cx="2461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Appareil de détection de pesticides (</a:t>
            </a:r>
            <a:r>
              <a:rPr lang="fr-FR" sz="1800" dirty="0" err="1" smtClean="0"/>
              <a:t>diag</a:t>
            </a:r>
            <a:r>
              <a:rPr lang="fr-FR" sz="1800" dirty="0" smtClean="0"/>
              <a:t>)</a:t>
            </a:r>
            <a:endParaRPr lang="fr-FR" sz="1800" dirty="0"/>
          </a:p>
        </p:txBody>
      </p:sp>
      <p:sp>
        <p:nvSpPr>
          <p:cNvPr id="39" name="ZoneTexte 38"/>
          <p:cNvSpPr txBox="1"/>
          <p:nvPr/>
        </p:nvSpPr>
        <p:spPr>
          <a:xfrm>
            <a:off x="35294" y="6240760"/>
            <a:ext cx="226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Graines étrangères (séparation)</a:t>
            </a:r>
            <a:endParaRPr lang="fr-FR" sz="1800" dirty="0"/>
          </a:p>
        </p:txBody>
      </p:sp>
      <p:sp>
        <p:nvSpPr>
          <p:cNvPr id="41" name="ZoneTexte 40"/>
          <p:cNvSpPr txBox="1"/>
          <p:nvPr/>
        </p:nvSpPr>
        <p:spPr>
          <a:xfrm>
            <a:off x="5968752" y="6240760"/>
            <a:ext cx="2253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Graines étrangères (reconnaissance, info)</a:t>
            </a:r>
            <a:endParaRPr lang="fr-FR" sz="1800" dirty="0"/>
          </a:p>
        </p:txBody>
      </p:sp>
      <p:sp>
        <p:nvSpPr>
          <p:cNvPr id="43" name="ZoneTexte 42"/>
          <p:cNvSpPr txBox="1"/>
          <p:nvPr/>
        </p:nvSpPr>
        <p:spPr>
          <a:xfrm>
            <a:off x="60109" y="4224536"/>
            <a:ext cx="3078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Graines étrangères (conseil, équipements)</a:t>
            </a:r>
            <a:endParaRPr lang="fr-FR" sz="1800" dirty="0"/>
          </a:p>
        </p:txBody>
      </p:sp>
      <p:sp>
        <p:nvSpPr>
          <p:cNvPr id="44" name="ZoneTexte 43"/>
          <p:cNvSpPr txBox="1"/>
          <p:nvPr/>
        </p:nvSpPr>
        <p:spPr>
          <a:xfrm>
            <a:off x="4672608" y="4584576"/>
            <a:ext cx="3287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Traitement des échantillons (méthodes, choix analytique)</a:t>
            </a:r>
            <a:endParaRPr lang="fr-FR" sz="1800" dirty="0"/>
          </a:p>
        </p:txBody>
      </p:sp>
      <p:sp>
        <p:nvSpPr>
          <p:cNvPr id="45" name="ZoneTexte 44"/>
          <p:cNvSpPr txBox="1"/>
          <p:nvPr/>
        </p:nvSpPr>
        <p:spPr>
          <a:xfrm>
            <a:off x="14706" y="6888832"/>
            <a:ext cx="2281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Communication </a:t>
            </a:r>
            <a:r>
              <a:rPr lang="fr-FR" sz="1800" dirty="0" smtClean="0"/>
              <a:t>entre opérateurs/acteurs (ex traitement)</a:t>
            </a:r>
            <a:endParaRPr lang="fr-FR" sz="1800" dirty="0"/>
          </a:p>
        </p:txBody>
      </p:sp>
      <p:sp>
        <p:nvSpPr>
          <p:cNvPr id="46" name="ZoneTexte 45"/>
          <p:cNvSpPr txBox="1"/>
          <p:nvPr/>
        </p:nvSpPr>
        <p:spPr>
          <a:xfrm>
            <a:off x="2648624" y="6962581"/>
            <a:ext cx="2438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Sur place, avec appli concrètes</a:t>
            </a:r>
            <a:endParaRPr lang="fr-FR" sz="1800" dirty="0"/>
          </a:p>
        </p:txBody>
      </p:sp>
      <p:sp>
        <p:nvSpPr>
          <p:cNvPr id="47" name="ZoneTexte 46"/>
          <p:cNvSpPr txBox="1"/>
          <p:nvPr/>
        </p:nvSpPr>
        <p:spPr>
          <a:xfrm>
            <a:off x="1792288" y="7538645"/>
            <a:ext cx="3418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Info sur les dangers à gérer de </a:t>
            </a:r>
            <a:r>
              <a:rPr lang="fr-FR" sz="1800" dirty="0" err="1" smtClean="0"/>
              <a:t>chq</a:t>
            </a:r>
            <a:r>
              <a:rPr lang="fr-FR" sz="1800" dirty="0" smtClean="0"/>
              <a:t> maillon (désinsectisation locaux)</a:t>
            </a:r>
            <a:endParaRPr lang="fr-FR" sz="1800" dirty="0"/>
          </a:p>
        </p:txBody>
      </p:sp>
      <p:sp>
        <p:nvSpPr>
          <p:cNvPr id="48" name="ZoneTexte 47"/>
          <p:cNvSpPr txBox="1"/>
          <p:nvPr/>
        </p:nvSpPr>
        <p:spPr>
          <a:xfrm>
            <a:off x="5680720" y="6962581"/>
            <a:ext cx="3396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Incohérence réglementations (incompatibilité entre pratiques)</a:t>
            </a:r>
            <a:endParaRPr lang="fr-FR" sz="1800" dirty="0"/>
          </a:p>
        </p:txBody>
      </p:sp>
      <p:sp>
        <p:nvSpPr>
          <p:cNvPr id="49" name="ZoneTexte 48"/>
          <p:cNvSpPr txBox="1"/>
          <p:nvPr/>
        </p:nvSpPr>
        <p:spPr>
          <a:xfrm>
            <a:off x="5536704" y="7680920"/>
            <a:ext cx="314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Valeur ajoutée sur l ’éco filière</a:t>
            </a:r>
            <a:endParaRPr lang="fr-FR" sz="1800" dirty="0"/>
          </a:p>
        </p:txBody>
      </p:sp>
      <p:sp>
        <p:nvSpPr>
          <p:cNvPr id="50" name="ZoneTexte 49"/>
          <p:cNvSpPr txBox="1"/>
          <p:nvPr/>
        </p:nvSpPr>
        <p:spPr>
          <a:xfrm>
            <a:off x="2905549" y="6008610"/>
            <a:ext cx="3423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Impact des pratiques de chacun sur le produit consommé </a:t>
            </a:r>
            <a:endParaRPr lang="fr-FR" sz="1800" dirty="0"/>
          </a:p>
        </p:txBody>
      </p:sp>
      <p:sp>
        <p:nvSpPr>
          <p:cNvPr id="51" name="ZoneTexte 50"/>
          <p:cNvSpPr txBox="1"/>
          <p:nvPr/>
        </p:nvSpPr>
        <p:spPr>
          <a:xfrm>
            <a:off x="7616604" y="5995080"/>
            <a:ext cx="2438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Audit pédagogique</a:t>
            </a:r>
            <a:endParaRPr lang="fr-FR" sz="1800" dirty="0"/>
          </a:p>
        </p:txBody>
      </p:sp>
      <p:sp>
        <p:nvSpPr>
          <p:cNvPr id="52" name="ZoneTexte 51"/>
          <p:cNvSpPr txBox="1"/>
          <p:nvPr/>
        </p:nvSpPr>
        <p:spPr>
          <a:xfrm>
            <a:off x="5968752" y="6744816"/>
            <a:ext cx="161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Fiches/Posters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7082949" y="4870867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>
            <a:off x="188400" y="7827249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4168553" y="697013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3861958" y="735191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3439176" y="786181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7348898" y="728574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6914455" y="805025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7995067" y="633177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7552928" y="696084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0508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751</Words>
  <Application>Microsoft Office PowerPoint</Application>
  <PresentationFormat>A3 (297 x 420 mm)</PresentationFormat>
  <Paragraphs>153</Paragraphs>
  <Slides>5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Consignes pour le brainstorming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41</cp:revision>
  <cp:lastPrinted>2014-06-11T13:23:04Z</cp:lastPrinted>
  <dcterms:created xsi:type="dcterms:W3CDTF">2014-05-19T13:36:49Z</dcterms:created>
  <dcterms:modified xsi:type="dcterms:W3CDTF">2014-06-13T12:37:35Z</dcterms:modified>
</cp:coreProperties>
</file>